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12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A33E7-2A94-45E7-8DC0-DF0E108503D8}" v="2" dt="2024-01-13T21:11:13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2931" autoAdjust="0"/>
  </p:normalViewPr>
  <p:slideViewPr>
    <p:cSldViewPr snapToGrid="0">
      <p:cViewPr varScale="1">
        <p:scale>
          <a:sx n="54" d="100"/>
          <a:sy n="54" d="100"/>
        </p:scale>
        <p:origin x="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han Wu" userId="dfb89dd2c0675d16" providerId="LiveId" clId="{D15A33E7-2A94-45E7-8DC0-DF0E108503D8}"/>
    <pc:docChg chg="undo custSel delSld modSld">
      <pc:chgData name="Yuhan Wu" userId="dfb89dd2c0675d16" providerId="LiveId" clId="{D15A33E7-2A94-45E7-8DC0-DF0E108503D8}" dt="2024-01-13T21:11:19.729" v="60" actId="14100"/>
      <pc:docMkLst>
        <pc:docMk/>
      </pc:docMkLst>
      <pc:sldChg chg="modSp mod">
        <pc:chgData name="Yuhan Wu" userId="dfb89dd2c0675d16" providerId="LiveId" clId="{D15A33E7-2A94-45E7-8DC0-DF0E108503D8}" dt="2024-01-13T19:45:34.492" v="7" actId="20577"/>
        <pc:sldMkLst>
          <pc:docMk/>
          <pc:sldMk cId="1409973429" sldId="256"/>
        </pc:sldMkLst>
        <pc:spChg chg="mod">
          <ac:chgData name="Yuhan Wu" userId="dfb89dd2c0675d16" providerId="LiveId" clId="{D15A33E7-2A94-45E7-8DC0-DF0E108503D8}" dt="2024-01-13T19:45:34.492" v="7" actId="20577"/>
          <ac:spMkLst>
            <pc:docMk/>
            <pc:sldMk cId="1409973429" sldId="256"/>
            <ac:spMk id="3" creationId="{DB55E2DA-2B0D-F415-7B03-61C7639BFD8F}"/>
          </ac:spMkLst>
        </pc:spChg>
      </pc:sldChg>
      <pc:sldChg chg="modSp mod">
        <pc:chgData name="Yuhan Wu" userId="dfb89dd2c0675d16" providerId="LiveId" clId="{D15A33E7-2A94-45E7-8DC0-DF0E108503D8}" dt="2024-01-13T21:09:48.370" v="31" actId="1076"/>
        <pc:sldMkLst>
          <pc:docMk/>
          <pc:sldMk cId="2339145452" sldId="271"/>
        </pc:sldMkLst>
        <pc:spChg chg="mod">
          <ac:chgData name="Yuhan Wu" userId="dfb89dd2c0675d16" providerId="LiveId" clId="{D15A33E7-2A94-45E7-8DC0-DF0E108503D8}" dt="2024-01-13T21:09:48.370" v="31" actId="1076"/>
          <ac:spMkLst>
            <pc:docMk/>
            <pc:sldMk cId="2339145452" sldId="271"/>
            <ac:spMk id="2" creationId="{19336462-7050-D0E9-2B6C-FC9F0BC098F5}"/>
          </ac:spMkLst>
        </pc:spChg>
      </pc:sldChg>
      <pc:sldChg chg="modSp mod">
        <pc:chgData name="Yuhan Wu" userId="dfb89dd2c0675d16" providerId="LiveId" clId="{D15A33E7-2A94-45E7-8DC0-DF0E108503D8}" dt="2024-01-13T21:11:19.729" v="60" actId="14100"/>
        <pc:sldMkLst>
          <pc:docMk/>
          <pc:sldMk cId="2005630899" sldId="272"/>
        </pc:sldMkLst>
        <pc:spChg chg="mod">
          <ac:chgData name="Yuhan Wu" userId="dfb89dd2c0675d16" providerId="LiveId" clId="{D15A33E7-2A94-45E7-8DC0-DF0E108503D8}" dt="2024-01-13T21:10:50.312" v="59" actId="1076"/>
          <ac:spMkLst>
            <pc:docMk/>
            <pc:sldMk cId="2005630899" sldId="272"/>
            <ac:spMk id="2" creationId="{73065F39-5E7C-F1E6-575E-26436D7DB011}"/>
          </ac:spMkLst>
        </pc:spChg>
        <pc:picChg chg="mod">
          <ac:chgData name="Yuhan Wu" userId="dfb89dd2c0675d16" providerId="LiveId" clId="{D15A33E7-2A94-45E7-8DC0-DF0E108503D8}" dt="2024-01-13T21:11:19.729" v="60" actId="14100"/>
          <ac:picMkLst>
            <pc:docMk/>
            <pc:sldMk cId="2005630899" sldId="272"/>
            <ac:picMk id="4" creationId="{23A80DD6-9594-282E-2AF7-6D28314FAAC7}"/>
          </ac:picMkLst>
        </pc:picChg>
      </pc:sldChg>
      <pc:sldChg chg="addSp delSp del mod">
        <pc:chgData name="Yuhan Wu" userId="dfb89dd2c0675d16" providerId="LiveId" clId="{D15A33E7-2A94-45E7-8DC0-DF0E108503D8}" dt="2024-01-13T19:38:15.949" v="2" actId="2696"/>
        <pc:sldMkLst>
          <pc:docMk/>
          <pc:sldMk cId="3151835779" sldId="273"/>
        </pc:sldMkLst>
        <pc:picChg chg="add del">
          <ac:chgData name="Yuhan Wu" userId="dfb89dd2c0675d16" providerId="LiveId" clId="{D15A33E7-2A94-45E7-8DC0-DF0E108503D8}" dt="2024-01-13T19:38:11.387" v="1" actId="478"/>
          <ac:picMkLst>
            <pc:docMk/>
            <pc:sldMk cId="3151835779" sldId="273"/>
            <ac:picMk id="5" creationId="{37C2A1C3-8E1F-7B64-2413-CDF41821B4B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ED6-62DA-465C-9496-37A3E1BD02C6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ACA6FED-BD9C-440B-878B-FEB934D702BD}">
      <dgm:prSet/>
      <dgm:spPr/>
      <dgm:t>
        <a:bodyPr/>
        <a:lstStyle/>
        <a:p>
          <a:r>
            <a:rPr lang="en-US" b="1"/>
            <a:t>Challenges and setbacks:</a:t>
          </a:r>
          <a:endParaRPr lang="en-US"/>
        </a:p>
      </dgm:t>
    </dgm:pt>
    <dgm:pt modelId="{47848F33-B4D1-425E-84DF-DA69110CFD2C}" type="parTrans" cxnId="{469C1A72-D01B-4CEB-8C0E-1CA52F348E85}">
      <dgm:prSet/>
      <dgm:spPr/>
      <dgm:t>
        <a:bodyPr/>
        <a:lstStyle/>
        <a:p>
          <a:endParaRPr lang="en-US"/>
        </a:p>
      </dgm:t>
    </dgm:pt>
    <dgm:pt modelId="{224C0BC4-2D2B-4D76-8429-45B6FC023701}" type="sibTrans" cxnId="{469C1A72-D01B-4CEB-8C0E-1CA52F348E85}">
      <dgm:prSet/>
      <dgm:spPr/>
      <dgm:t>
        <a:bodyPr/>
        <a:lstStyle/>
        <a:p>
          <a:endParaRPr lang="en-US"/>
        </a:p>
      </dgm:t>
    </dgm:pt>
    <dgm:pt modelId="{C4B3209F-4830-431F-8BDC-5E25C7C1DFCB}">
      <dgm:prSet/>
      <dgm:spPr/>
      <dgm:t>
        <a:bodyPr/>
        <a:lstStyle/>
        <a:p>
          <a:r>
            <a:rPr lang="en-US" b="1"/>
            <a:t>The complicated concepts involved in research</a:t>
          </a:r>
          <a:endParaRPr lang="en-US"/>
        </a:p>
      </dgm:t>
    </dgm:pt>
    <dgm:pt modelId="{01138AEA-42BD-41B6-9358-BB28D017F7D2}" type="parTrans" cxnId="{A8A00ADD-0414-4B53-8102-D633776CE0AC}">
      <dgm:prSet/>
      <dgm:spPr/>
      <dgm:t>
        <a:bodyPr/>
        <a:lstStyle/>
        <a:p>
          <a:endParaRPr lang="en-US"/>
        </a:p>
      </dgm:t>
    </dgm:pt>
    <dgm:pt modelId="{E5D8CC34-C73A-418C-A13A-5E2B5B9B270E}" type="sibTrans" cxnId="{A8A00ADD-0414-4B53-8102-D633776CE0AC}">
      <dgm:prSet/>
      <dgm:spPr/>
      <dgm:t>
        <a:bodyPr/>
        <a:lstStyle/>
        <a:p>
          <a:endParaRPr lang="en-US"/>
        </a:p>
      </dgm:t>
    </dgm:pt>
    <dgm:pt modelId="{BD835E71-CBAF-4145-ACE9-6B12A9C35B4D}">
      <dgm:prSet/>
      <dgm:spPr/>
      <dgm:t>
        <a:bodyPr/>
        <a:lstStyle/>
        <a:p>
          <a:r>
            <a:rPr lang="en-US" b="1" dirty="0"/>
            <a:t>The setbacks when approaching to build rocket model</a:t>
          </a:r>
          <a:endParaRPr lang="en-US" dirty="0"/>
        </a:p>
      </dgm:t>
    </dgm:pt>
    <dgm:pt modelId="{F291BFC8-8179-4B00-B016-D4DE0946711A}" type="parTrans" cxnId="{CF66FD1A-80DA-4FDA-8084-99C98E10AD40}">
      <dgm:prSet/>
      <dgm:spPr/>
      <dgm:t>
        <a:bodyPr/>
        <a:lstStyle/>
        <a:p>
          <a:endParaRPr lang="en-US"/>
        </a:p>
      </dgm:t>
    </dgm:pt>
    <dgm:pt modelId="{D1DFAC7A-6563-40BB-AA93-54836BE50977}" type="sibTrans" cxnId="{CF66FD1A-80DA-4FDA-8084-99C98E10AD40}">
      <dgm:prSet/>
      <dgm:spPr/>
      <dgm:t>
        <a:bodyPr/>
        <a:lstStyle/>
        <a:p>
          <a:endParaRPr lang="en-US"/>
        </a:p>
      </dgm:t>
    </dgm:pt>
    <dgm:pt modelId="{E69C4AF0-A2C8-4AC8-BF0B-7190E81F84CD}">
      <dgm:prSet/>
      <dgm:spPr/>
      <dgm:t>
        <a:bodyPr/>
        <a:lstStyle/>
        <a:p>
          <a:r>
            <a:rPr lang="en-US" b="1"/>
            <a:t>The struggle to make 3D printing work – with unfortunately hasn’t been achieved</a:t>
          </a:r>
          <a:endParaRPr lang="en-US"/>
        </a:p>
      </dgm:t>
    </dgm:pt>
    <dgm:pt modelId="{E6EEDA23-F25C-4126-8AB5-D9F9014E4E51}" type="parTrans" cxnId="{12109995-C3C8-44A2-AED3-866E17E50243}">
      <dgm:prSet/>
      <dgm:spPr/>
      <dgm:t>
        <a:bodyPr/>
        <a:lstStyle/>
        <a:p>
          <a:endParaRPr lang="en-US"/>
        </a:p>
      </dgm:t>
    </dgm:pt>
    <dgm:pt modelId="{4B531DAD-1319-4757-BCA1-3BC3ED6AC007}" type="sibTrans" cxnId="{12109995-C3C8-44A2-AED3-866E17E50243}">
      <dgm:prSet/>
      <dgm:spPr/>
      <dgm:t>
        <a:bodyPr/>
        <a:lstStyle/>
        <a:p>
          <a:endParaRPr lang="en-US"/>
        </a:p>
      </dgm:t>
    </dgm:pt>
    <dgm:pt modelId="{BC9807E3-9AA3-44F3-8924-047055158E16}">
      <dgm:prSet/>
      <dgm:spPr/>
      <dgm:t>
        <a:bodyPr/>
        <a:lstStyle/>
        <a:p>
          <a:r>
            <a:rPr lang="en-US" b="1"/>
            <a:t>I learned that challenges and difficulties are required to approach something new.</a:t>
          </a:r>
          <a:endParaRPr lang="en-US"/>
        </a:p>
      </dgm:t>
    </dgm:pt>
    <dgm:pt modelId="{C50DA847-AC1A-46E8-9CEC-961BB06EF594}" type="parTrans" cxnId="{5A98B1C2-9585-4C7F-8C2B-FBA26BC4D96E}">
      <dgm:prSet/>
      <dgm:spPr/>
      <dgm:t>
        <a:bodyPr/>
        <a:lstStyle/>
        <a:p>
          <a:endParaRPr lang="en-US"/>
        </a:p>
      </dgm:t>
    </dgm:pt>
    <dgm:pt modelId="{291DE8E9-60DC-4E7C-924C-7E1B38A93762}" type="sibTrans" cxnId="{5A98B1C2-9585-4C7F-8C2B-FBA26BC4D96E}">
      <dgm:prSet/>
      <dgm:spPr/>
      <dgm:t>
        <a:bodyPr/>
        <a:lstStyle/>
        <a:p>
          <a:endParaRPr lang="en-US"/>
        </a:p>
      </dgm:t>
    </dgm:pt>
    <dgm:pt modelId="{58002BD1-4EE7-4524-A086-4B0ED4294FC3}">
      <dgm:prSet/>
      <dgm:spPr/>
      <dgm:t>
        <a:bodyPr/>
        <a:lstStyle/>
        <a:p>
          <a:r>
            <a:rPr lang="en-US" b="1"/>
            <a:t>Problem-solving ability is very important as there will always be some unexpected problems appearing in your journey of exploring. </a:t>
          </a:r>
          <a:endParaRPr lang="en-US"/>
        </a:p>
      </dgm:t>
    </dgm:pt>
    <dgm:pt modelId="{458DA173-461A-4DAF-9A7B-ACF1F667A73A}" type="parTrans" cxnId="{4ECADE5C-EA95-434B-A3DA-32A23F9D86B9}">
      <dgm:prSet/>
      <dgm:spPr/>
      <dgm:t>
        <a:bodyPr/>
        <a:lstStyle/>
        <a:p>
          <a:endParaRPr lang="en-US"/>
        </a:p>
      </dgm:t>
    </dgm:pt>
    <dgm:pt modelId="{65BDDF2A-7C5A-48AD-8925-73E12767FC97}" type="sibTrans" cxnId="{4ECADE5C-EA95-434B-A3DA-32A23F9D86B9}">
      <dgm:prSet/>
      <dgm:spPr/>
      <dgm:t>
        <a:bodyPr/>
        <a:lstStyle/>
        <a:p>
          <a:endParaRPr lang="en-US"/>
        </a:p>
      </dgm:t>
    </dgm:pt>
    <dgm:pt modelId="{BA8F87A1-2453-4275-8C1B-DA1DA0C9E82D}" type="pres">
      <dgm:prSet presAssocID="{51E86ED6-62DA-465C-9496-37A3E1BD02C6}" presName="diagram" presStyleCnt="0">
        <dgm:presLayoutVars>
          <dgm:dir/>
          <dgm:resizeHandles val="exact"/>
        </dgm:presLayoutVars>
      </dgm:prSet>
      <dgm:spPr/>
    </dgm:pt>
    <dgm:pt modelId="{D76EDA6D-9C86-464E-9093-D84FE3BB5F8A}" type="pres">
      <dgm:prSet presAssocID="{FACA6FED-BD9C-440B-878B-FEB934D702BD}" presName="node" presStyleLbl="node1" presStyleIdx="0" presStyleCnt="6">
        <dgm:presLayoutVars>
          <dgm:bulletEnabled val="1"/>
        </dgm:presLayoutVars>
      </dgm:prSet>
      <dgm:spPr/>
    </dgm:pt>
    <dgm:pt modelId="{543545DE-D714-4CEF-959B-766C4A374CF6}" type="pres">
      <dgm:prSet presAssocID="{224C0BC4-2D2B-4D76-8429-45B6FC023701}" presName="sibTrans" presStyleCnt="0"/>
      <dgm:spPr/>
    </dgm:pt>
    <dgm:pt modelId="{D11DB088-B8F2-4648-909F-02DEAA791DA3}" type="pres">
      <dgm:prSet presAssocID="{C4B3209F-4830-431F-8BDC-5E25C7C1DFCB}" presName="node" presStyleLbl="node1" presStyleIdx="1" presStyleCnt="6">
        <dgm:presLayoutVars>
          <dgm:bulletEnabled val="1"/>
        </dgm:presLayoutVars>
      </dgm:prSet>
      <dgm:spPr/>
    </dgm:pt>
    <dgm:pt modelId="{B2D4DD96-60BB-42BB-9FF0-85B2D73CF49A}" type="pres">
      <dgm:prSet presAssocID="{E5D8CC34-C73A-418C-A13A-5E2B5B9B270E}" presName="sibTrans" presStyleCnt="0"/>
      <dgm:spPr/>
    </dgm:pt>
    <dgm:pt modelId="{36D9C8F7-0031-4207-B552-F01B285D1C4A}" type="pres">
      <dgm:prSet presAssocID="{BD835E71-CBAF-4145-ACE9-6B12A9C35B4D}" presName="node" presStyleLbl="node1" presStyleIdx="2" presStyleCnt="6">
        <dgm:presLayoutVars>
          <dgm:bulletEnabled val="1"/>
        </dgm:presLayoutVars>
      </dgm:prSet>
      <dgm:spPr/>
    </dgm:pt>
    <dgm:pt modelId="{6D366BC2-8B4A-4914-A983-2662D732F70B}" type="pres">
      <dgm:prSet presAssocID="{D1DFAC7A-6563-40BB-AA93-54836BE50977}" presName="sibTrans" presStyleCnt="0"/>
      <dgm:spPr/>
    </dgm:pt>
    <dgm:pt modelId="{E5639202-CD52-4057-8EC0-0D8DF4EC1B3D}" type="pres">
      <dgm:prSet presAssocID="{E69C4AF0-A2C8-4AC8-BF0B-7190E81F84CD}" presName="node" presStyleLbl="node1" presStyleIdx="3" presStyleCnt="6">
        <dgm:presLayoutVars>
          <dgm:bulletEnabled val="1"/>
        </dgm:presLayoutVars>
      </dgm:prSet>
      <dgm:spPr/>
    </dgm:pt>
    <dgm:pt modelId="{6E5DD885-2B52-4966-8885-67FDA8D13377}" type="pres">
      <dgm:prSet presAssocID="{4B531DAD-1319-4757-BCA1-3BC3ED6AC007}" presName="sibTrans" presStyleCnt="0"/>
      <dgm:spPr/>
    </dgm:pt>
    <dgm:pt modelId="{F57A1507-483E-4021-8F0C-F5DCC8E0686A}" type="pres">
      <dgm:prSet presAssocID="{BC9807E3-9AA3-44F3-8924-047055158E16}" presName="node" presStyleLbl="node1" presStyleIdx="4" presStyleCnt="6">
        <dgm:presLayoutVars>
          <dgm:bulletEnabled val="1"/>
        </dgm:presLayoutVars>
      </dgm:prSet>
      <dgm:spPr/>
    </dgm:pt>
    <dgm:pt modelId="{BE0F986C-E63A-47CE-8C54-B775C600BC82}" type="pres">
      <dgm:prSet presAssocID="{291DE8E9-60DC-4E7C-924C-7E1B38A93762}" presName="sibTrans" presStyleCnt="0"/>
      <dgm:spPr/>
    </dgm:pt>
    <dgm:pt modelId="{9C98EB9D-1F60-4F0B-9EB3-C3BBFCC6330D}" type="pres">
      <dgm:prSet presAssocID="{58002BD1-4EE7-4524-A086-4B0ED4294FC3}" presName="node" presStyleLbl="node1" presStyleIdx="5" presStyleCnt="6">
        <dgm:presLayoutVars>
          <dgm:bulletEnabled val="1"/>
        </dgm:presLayoutVars>
      </dgm:prSet>
      <dgm:spPr/>
    </dgm:pt>
  </dgm:ptLst>
  <dgm:cxnLst>
    <dgm:cxn modelId="{15534419-E537-43A4-9C6B-3E0A87F27D17}" type="presOf" srcId="{BC9807E3-9AA3-44F3-8924-047055158E16}" destId="{F57A1507-483E-4021-8F0C-F5DCC8E0686A}" srcOrd="0" destOrd="0" presId="urn:microsoft.com/office/officeart/2005/8/layout/default"/>
    <dgm:cxn modelId="{CF66FD1A-80DA-4FDA-8084-99C98E10AD40}" srcId="{51E86ED6-62DA-465C-9496-37A3E1BD02C6}" destId="{BD835E71-CBAF-4145-ACE9-6B12A9C35B4D}" srcOrd="2" destOrd="0" parTransId="{F291BFC8-8179-4B00-B016-D4DE0946711A}" sibTransId="{D1DFAC7A-6563-40BB-AA93-54836BE50977}"/>
    <dgm:cxn modelId="{3CB78D30-798D-470D-A6BC-A41B50FFE851}" type="presOf" srcId="{58002BD1-4EE7-4524-A086-4B0ED4294FC3}" destId="{9C98EB9D-1F60-4F0B-9EB3-C3BBFCC6330D}" srcOrd="0" destOrd="0" presId="urn:microsoft.com/office/officeart/2005/8/layout/default"/>
    <dgm:cxn modelId="{F951B832-EEE1-4AB8-8498-8B2AD95090B3}" type="presOf" srcId="{BD835E71-CBAF-4145-ACE9-6B12A9C35B4D}" destId="{36D9C8F7-0031-4207-B552-F01B285D1C4A}" srcOrd="0" destOrd="0" presId="urn:microsoft.com/office/officeart/2005/8/layout/default"/>
    <dgm:cxn modelId="{4ECADE5C-EA95-434B-A3DA-32A23F9D86B9}" srcId="{51E86ED6-62DA-465C-9496-37A3E1BD02C6}" destId="{58002BD1-4EE7-4524-A086-4B0ED4294FC3}" srcOrd="5" destOrd="0" parTransId="{458DA173-461A-4DAF-9A7B-ACF1F667A73A}" sibTransId="{65BDDF2A-7C5A-48AD-8925-73E12767FC97}"/>
    <dgm:cxn modelId="{469C1A72-D01B-4CEB-8C0E-1CA52F348E85}" srcId="{51E86ED6-62DA-465C-9496-37A3E1BD02C6}" destId="{FACA6FED-BD9C-440B-878B-FEB934D702BD}" srcOrd="0" destOrd="0" parTransId="{47848F33-B4D1-425E-84DF-DA69110CFD2C}" sibTransId="{224C0BC4-2D2B-4D76-8429-45B6FC023701}"/>
    <dgm:cxn modelId="{7EAE1480-A2B3-487F-87B1-BC8EE9E11DEF}" type="presOf" srcId="{FACA6FED-BD9C-440B-878B-FEB934D702BD}" destId="{D76EDA6D-9C86-464E-9093-D84FE3BB5F8A}" srcOrd="0" destOrd="0" presId="urn:microsoft.com/office/officeart/2005/8/layout/default"/>
    <dgm:cxn modelId="{D5602985-5791-4222-905B-88A0804C1FC6}" type="presOf" srcId="{E69C4AF0-A2C8-4AC8-BF0B-7190E81F84CD}" destId="{E5639202-CD52-4057-8EC0-0D8DF4EC1B3D}" srcOrd="0" destOrd="0" presId="urn:microsoft.com/office/officeart/2005/8/layout/default"/>
    <dgm:cxn modelId="{80B2458D-2291-45B0-B482-A2A9EEBDBAE4}" type="presOf" srcId="{C4B3209F-4830-431F-8BDC-5E25C7C1DFCB}" destId="{D11DB088-B8F2-4648-909F-02DEAA791DA3}" srcOrd="0" destOrd="0" presId="urn:microsoft.com/office/officeart/2005/8/layout/default"/>
    <dgm:cxn modelId="{12109995-C3C8-44A2-AED3-866E17E50243}" srcId="{51E86ED6-62DA-465C-9496-37A3E1BD02C6}" destId="{E69C4AF0-A2C8-4AC8-BF0B-7190E81F84CD}" srcOrd="3" destOrd="0" parTransId="{E6EEDA23-F25C-4126-8AB5-D9F9014E4E51}" sibTransId="{4B531DAD-1319-4757-BCA1-3BC3ED6AC007}"/>
    <dgm:cxn modelId="{5A98B1C2-9585-4C7F-8C2B-FBA26BC4D96E}" srcId="{51E86ED6-62DA-465C-9496-37A3E1BD02C6}" destId="{BC9807E3-9AA3-44F3-8924-047055158E16}" srcOrd="4" destOrd="0" parTransId="{C50DA847-AC1A-46E8-9CEC-961BB06EF594}" sibTransId="{291DE8E9-60DC-4E7C-924C-7E1B38A93762}"/>
    <dgm:cxn modelId="{526E27C3-7108-4638-8B2A-53640EFDFD0F}" type="presOf" srcId="{51E86ED6-62DA-465C-9496-37A3E1BD02C6}" destId="{BA8F87A1-2453-4275-8C1B-DA1DA0C9E82D}" srcOrd="0" destOrd="0" presId="urn:microsoft.com/office/officeart/2005/8/layout/default"/>
    <dgm:cxn modelId="{A8A00ADD-0414-4B53-8102-D633776CE0AC}" srcId="{51E86ED6-62DA-465C-9496-37A3E1BD02C6}" destId="{C4B3209F-4830-431F-8BDC-5E25C7C1DFCB}" srcOrd="1" destOrd="0" parTransId="{01138AEA-42BD-41B6-9358-BB28D017F7D2}" sibTransId="{E5D8CC34-C73A-418C-A13A-5E2B5B9B270E}"/>
    <dgm:cxn modelId="{80A096F3-CCB5-4380-AEEF-1E6C91D08C33}" type="presParOf" srcId="{BA8F87A1-2453-4275-8C1B-DA1DA0C9E82D}" destId="{D76EDA6D-9C86-464E-9093-D84FE3BB5F8A}" srcOrd="0" destOrd="0" presId="urn:microsoft.com/office/officeart/2005/8/layout/default"/>
    <dgm:cxn modelId="{2D3DB3B5-3801-401E-81B9-0240818FAAAA}" type="presParOf" srcId="{BA8F87A1-2453-4275-8C1B-DA1DA0C9E82D}" destId="{543545DE-D714-4CEF-959B-766C4A374CF6}" srcOrd="1" destOrd="0" presId="urn:microsoft.com/office/officeart/2005/8/layout/default"/>
    <dgm:cxn modelId="{6C9E1DD9-A82D-4EA3-A351-44584C654747}" type="presParOf" srcId="{BA8F87A1-2453-4275-8C1B-DA1DA0C9E82D}" destId="{D11DB088-B8F2-4648-909F-02DEAA791DA3}" srcOrd="2" destOrd="0" presId="urn:microsoft.com/office/officeart/2005/8/layout/default"/>
    <dgm:cxn modelId="{76371064-F891-44FB-AA9B-20FA85C415D2}" type="presParOf" srcId="{BA8F87A1-2453-4275-8C1B-DA1DA0C9E82D}" destId="{B2D4DD96-60BB-42BB-9FF0-85B2D73CF49A}" srcOrd="3" destOrd="0" presId="urn:microsoft.com/office/officeart/2005/8/layout/default"/>
    <dgm:cxn modelId="{37F4326F-D228-4EB2-8159-9186968614A1}" type="presParOf" srcId="{BA8F87A1-2453-4275-8C1B-DA1DA0C9E82D}" destId="{36D9C8F7-0031-4207-B552-F01B285D1C4A}" srcOrd="4" destOrd="0" presId="urn:microsoft.com/office/officeart/2005/8/layout/default"/>
    <dgm:cxn modelId="{14F2218A-0AEF-4ABB-8D79-A1770E2841B9}" type="presParOf" srcId="{BA8F87A1-2453-4275-8C1B-DA1DA0C9E82D}" destId="{6D366BC2-8B4A-4914-A983-2662D732F70B}" srcOrd="5" destOrd="0" presId="urn:microsoft.com/office/officeart/2005/8/layout/default"/>
    <dgm:cxn modelId="{93BF81A3-58F5-4C0F-A098-45A12CA048A7}" type="presParOf" srcId="{BA8F87A1-2453-4275-8C1B-DA1DA0C9E82D}" destId="{E5639202-CD52-4057-8EC0-0D8DF4EC1B3D}" srcOrd="6" destOrd="0" presId="urn:microsoft.com/office/officeart/2005/8/layout/default"/>
    <dgm:cxn modelId="{67A2D712-48B8-4DE1-B7B9-261B6A8C5460}" type="presParOf" srcId="{BA8F87A1-2453-4275-8C1B-DA1DA0C9E82D}" destId="{6E5DD885-2B52-4966-8885-67FDA8D13377}" srcOrd="7" destOrd="0" presId="urn:microsoft.com/office/officeart/2005/8/layout/default"/>
    <dgm:cxn modelId="{3722CD96-CED9-4AEA-AE38-632A5A59780C}" type="presParOf" srcId="{BA8F87A1-2453-4275-8C1B-DA1DA0C9E82D}" destId="{F57A1507-483E-4021-8F0C-F5DCC8E0686A}" srcOrd="8" destOrd="0" presId="urn:microsoft.com/office/officeart/2005/8/layout/default"/>
    <dgm:cxn modelId="{B4A9CDAA-ED23-482A-AC81-3B76AE76518F}" type="presParOf" srcId="{BA8F87A1-2453-4275-8C1B-DA1DA0C9E82D}" destId="{BE0F986C-E63A-47CE-8C54-B775C600BC82}" srcOrd="9" destOrd="0" presId="urn:microsoft.com/office/officeart/2005/8/layout/default"/>
    <dgm:cxn modelId="{07FDAE69-8C82-4DEA-8647-2DF8D5942F7B}" type="presParOf" srcId="{BA8F87A1-2453-4275-8C1B-DA1DA0C9E82D}" destId="{9C98EB9D-1F60-4F0B-9EB3-C3BBFCC6330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EDA6D-9C86-464E-9093-D84FE3BB5F8A}">
      <dsp:nvSpPr>
        <dsp:cNvPr id="0" name=""/>
        <dsp:cNvSpPr/>
      </dsp:nvSpPr>
      <dsp:spPr>
        <a:xfrm>
          <a:off x="0" y="450333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Challenges and setbacks:</a:t>
          </a:r>
          <a:endParaRPr lang="en-US" sz="1700" kern="1200"/>
        </a:p>
      </dsp:txBody>
      <dsp:txXfrm>
        <a:off x="0" y="450333"/>
        <a:ext cx="2898575" cy="1739145"/>
      </dsp:txXfrm>
    </dsp:sp>
    <dsp:sp modelId="{D11DB088-B8F2-4648-909F-02DEAA791DA3}">
      <dsp:nvSpPr>
        <dsp:cNvPr id="0" name=""/>
        <dsp:cNvSpPr/>
      </dsp:nvSpPr>
      <dsp:spPr>
        <a:xfrm>
          <a:off x="3188433" y="450333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complicated concepts involved in research</a:t>
          </a:r>
          <a:endParaRPr lang="en-US" sz="1700" kern="1200"/>
        </a:p>
      </dsp:txBody>
      <dsp:txXfrm>
        <a:off x="3188433" y="450333"/>
        <a:ext cx="2898575" cy="1739145"/>
      </dsp:txXfrm>
    </dsp:sp>
    <dsp:sp modelId="{36D9C8F7-0031-4207-B552-F01B285D1C4A}">
      <dsp:nvSpPr>
        <dsp:cNvPr id="0" name=""/>
        <dsp:cNvSpPr/>
      </dsp:nvSpPr>
      <dsp:spPr>
        <a:xfrm>
          <a:off x="6376867" y="450333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 setbacks when approaching to build rocket model</a:t>
          </a:r>
          <a:endParaRPr lang="en-US" sz="1700" kern="1200" dirty="0"/>
        </a:p>
      </dsp:txBody>
      <dsp:txXfrm>
        <a:off x="6376867" y="450333"/>
        <a:ext cx="2898575" cy="1739145"/>
      </dsp:txXfrm>
    </dsp:sp>
    <dsp:sp modelId="{E5639202-CD52-4057-8EC0-0D8DF4EC1B3D}">
      <dsp:nvSpPr>
        <dsp:cNvPr id="0" name=""/>
        <dsp:cNvSpPr/>
      </dsp:nvSpPr>
      <dsp:spPr>
        <a:xfrm>
          <a:off x="0" y="2479336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struggle to make 3D printing work – with unfortunately hasn’t been achieved</a:t>
          </a:r>
          <a:endParaRPr lang="en-US" sz="1700" kern="1200"/>
        </a:p>
      </dsp:txBody>
      <dsp:txXfrm>
        <a:off x="0" y="2479336"/>
        <a:ext cx="2898575" cy="1739145"/>
      </dsp:txXfrm>
    </dsp:sp>
    <dsp:sp modelId="{F57A1507-483E-4021-8F0C-F5DCC8E0686A}">
      <dsp:nvSpPr>
        <dsp:cNvPr id="0" name=""/>
        <dsp:cNvSpPr/>
      </dsp:nvSpPr>
      <dsp:spPr>
        <a:xfrm>
          <a:off x="3188433" y="2479336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 learned that challenges and difficulties are required to approach something new.</a:t>
          </a:r>
          <a:endParaRPr lang="en-US" sz="1700" kern="1200"/>
        </a:p>
      </dsp:txBody>
      <dsp:txXfrm>
        <a:off x="3188433" y="2479336"/>
        <a:ext cx="2898575" cy="1739145"/>
      </dsp:txXfrm>
    </dsp:sp>
    <dsp:sp modelId="{9C98EB9D-1F60-4F0B-9EB3-C3BBFCC6330D}">
      <dsp:nvSpPr>
        <dsp:cNvPr id="0" name=""/>
        <dsp:cNvSpPr/>
      </dsp:nvSpPr>
      <dsp:spPr>
        <a:xfrm>
          <a:off x="6376867" y="2479336"/>
          <a:ext cx="2898575" cy="1739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Problem-solving ability is very important as there will always be some unexpected problems appearing in your journey of exploring. </a:t>
          </a:r>
          <a:endParaRPr lang="en-US" sz="1700" kern="1200"/>
        </a:p>
      </dsp:txBody>
      <dsp:txXfrm>
        <a:off x="6376867" y="2479336"/>
        <a:ext cx="2898575" cy="1739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8F395-CF99-40D2-ABE1-582104DA964B}" type="datetimeFigureOut">
              <a:rPr lang="en-CA" smtClean="0"/>
              <a:t>2024-02-24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5CE45-84FD-4225-994D-8252363AE6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83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Hello everyone!</a:t>
            </a:r>
          </a:p>
          <a:p>
            <a:r>
              <a:rPr lang="en-CA" dirty="0"/>
              <a:t>My name is Michelle and my capstone project topic is what is the optimal fin shape for an air-powered rocket?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12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this project inspires me to always have a plan B for anything I am trying and achieve. I learned to let go of the anxiety when facing challenges but to explore other methods of solving with a cheerful attitude. Also, peer learning and cooperating with other team members can be really helpful to achieve your goal.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67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My presentation is in three parts:</a:t>
            </a:r>
          </a:p>
          <a:p>
            <a:r>
              <a:rPr lang="en-CA" dirty="0"/>
              <a:t>The first part is introduction of my project and the reason why I chose it.</a:t>
            </a:r>
          </a:p>
          <a:p>
            <a:r>
              <a:rPr lang="en-CA" dirty="0"/>
              <a:t>The second part is about some details of my project and the final result I got.</a:t>
            </a:r>
          </a:p>
          <a:p>
            <a:r>
              <a:rPr lang="en-CA" dirty="0"/>
              <a:t>The third part is about the conclusion and takeaways.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41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This project is about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building and testing rocket models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different fin shapes to see which fin shape </a:t>
            </a:r>
            <a:r>
              <a:rPr lang="en-US" altLang="zh-CN" dirty="0"/>
              <a:t>gives the best speed and stability.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Academic aspiration -- </a:t>
            </a:r>
            <a:r>
              <a:rPr lang="en-CA" dirty="0"/>
              <a:t>computer engineer </a:t>
            </a:r>
            <a:endParaRPr lang="en-US" altLang="zh-CN" dirty="0"/>
          </a:p>
          <a:p>
            <a:r>
              <a:rPr lang="en-CA" dirty="0"/>
              <a:t>this air-powered rocket project can help me gain experience and further explore this field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Which requires Computing skills and problem-solving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Favorite subjects</a:t>
            </a:r>
          </a:p>
          <a:p>
            <a:r>
              <a:rPr lang="en-CA" dirty="0"/>
              <a:t>Rocket club at school.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07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It took me 3 steps to complete part two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1: Research &amp; gather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2: Online design/build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3: 3-D print and launch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12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did my research on rocket components and their functions; aerodynamic forces and different shapes of components.</a:t>
            </a:r>
          </a:p>
          <a:p>
            <a:r>
              <a:rPr lang="en-CA" dirty="0"/>
              <a:t>After watching videos, reading magazines and articles I made my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45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part is the most challenging part of my project because I needed to learn new knowledge in a unfamiliar field by self-learning and peer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046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a video of how I design elliptical fins for my rocket by using Autodesk Fusion 360.</a:t>
            </a:r>
          </a:p>
          <a:p>
            <a:r>
              <a:rPr lang="en-CA" dirty="0"/>
              <a:t>I first use the line tools and the ellipse tool to design one fin, and then use the extrude tool to turn it from one-dimensional to three-dimensional.</a:t>
            </a:r>
          </a:p>
          <a:p>
            <a:r>
              <a:rPr lang="en-CA" dirty="0"/>
              <a:t>Finally I used the pattern tool and select the body as the axis, and four identical fins just show up surrounding the body 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61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these are three rocket designs with different types of fins.</a:t>
            </a:r>
          </a:p>
          <a:p>
            <a:r>
              <a:rPr lang="en-CA" dirty="0"/>
              <a:t>The first one has common diamond-shaped fins</a:t>
            </a:r>
          </a:p>
          <a:p>
            <a:r>
              <a:rPr lang="en-CA" dirty="0"/>
              <a:t>The second one is the clipped delta fin shape</a:t>
            </a:r>
          </a:p>
          <a:p>
            <a:r>
              <a:rPr lang="en-CA" dirty="0"/>
              <a:t>The third one is theoretically the best fin-shaped rocket– the elliptical fins.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222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have completed the researching and online designing part.</a:t>
            </a:r>
          </a:p>
          <a:p>
            <a:r>
              <a:rPr lang="en-CA" dirty="0"/>
              <a:t>Unfortunately, due to some technical issues, the 3</a:t>
            </a:r>
            <a:r>
              <a:rPr lang="en-US" dirty="0"/>
              <a:t>-</a:t>
            </a:r>
            <a:r>
              <a:rPr lang="en-US" altLang="zh-CN" dirty="0"/>
              <a:t>D printer at school didn’t work well, so I couldn’t print out a physical copy and use an air-pump to test the models and to give a conclusion of which fin shape is the best fit for a rocket.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5CE45-84FD-4225-994D-8252363AE69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54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3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6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1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7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6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3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1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3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05" r:id="rId6"/>
    <p:sldLayoutId id="2147483801" r:id="rId7"/>
    <p:sldLayoutId id="2147483802" r:id="rId8"/>
    <p:sldLayoutId id="2147483803" r:id="rId9"/>
    <p:sldLayoutId id="2147483804" r:id="rId10"/>
    <p:sldLayoutId id="21474838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What-size-should-rocket-fins-be-ratio-formula-etc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themodelrocket.com/model-rocket-fins-101-purpose-shape-size-and-placemen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learn.org.nz/resources/392-rocket-aerodynamic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www.apogeerockets.com/Technical_Publication_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xdFwHGImmrX05isky6b7VKdw_37bS2VT/view?usp=drive_li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Lgn0-Nvuaqs1DtmzeCXEVMCk2uStJeHZ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E588D-58FA-6EC6-8B96-E95408DFA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2985" y="394703"/>
            <a:ext cx="6730078" cy="38212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b="1" dirty="0"/>
              <a:t>What is the optimal fin shape for an </a:t>
            </a:r>
            <a:br>
              <a:rPr lang="en-CA" b="1" dirty="0"/>
            </a:br>
            <a:r>
              <a:rPr lang="en-CA" b="1" dirty="0"/>
              <a:t>air-powered rocket?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5E2DA-2B0D-F415-7B03-61C7639BF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5446619"/>
            <a:ext cx="5852698" cy="2240529"/>
          </a:xfrm>
        </p:spPr>
        <p:txBody>
          <a:bodyPr>
            <a:normAutofit/>
          </a:bodyPr>
          <a:lstStyle/>
          <a:p>
            <a:r>
              <a:rPr lang="en-CA" b="1"/>
              <a:t>Yuhan </a:t>
            </a:r>
            <a:r>
              <a:rPr lang="en-CA" b="1" dirty="0"/>
              <a:t>Wu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5ECC440-F88E-0BA3-6EAE-517024CB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5" r="5405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4FA95A1C-B7D4-11AD-8A44-860D5E75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9434" y="4617471"/>
            <a:ext cx="777745" cy="7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554A9-A639-4763-9C04-BF70E8D5B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861B11-DEE5-471E-8256-C61A66E8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4776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17632-7D35-42C1-F59D-3D8A5D94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87" y="-80053"/>
            <a:ext cx="12384948" cy="6832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45C3F-B851-3706-9609-0C724724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69" y="461442"/>
            <a:ext cx="5702422" cy="940738"/>
          </a:xfrm>
        </p:spPr>
        <p:txBody>
          <a:bodyPr>
            <a:normAutofit/>
          </a:bodyPr>
          <a:lstStyle/>
          <a:p>
            <a:r>
              <a:rPr lang="en-US" dirty="0"/>
              <a:t>Takeaways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3D61B-487E-4981-5696-D9426B79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640" y="306086"/>
            <a:ext cx="914479" cy="914479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6C7B281-DE37-77C3-0575-502B4DB22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099604"/>
              </p:ext>
            </p:extLst>
          </p:nvPr>
        </p:nvGraphicFramePr>
        <p:xfrm>
          <a:off x="1524676" y="1978094"/>
          <a:ext cx="9275443" cy="466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20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3D stairs design">
            <a:extLst>
              <a:ext uri="{FF2B5EF4-FFF2-40B4-BE49-F238E27FC236}">
                <a16:creationId xmlns:a16="http://schemas.microsoft.com/office/drawing/2014/main" id="{1F073A09-2530-0BBC-723D-55A93F244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3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4AB14-0984-0817-BCAA-04D92B48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20" y="1239520"/>
            <a:ext cx="8483599" cy="3647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FFFFFF"/>
                </a:solidFill>
              </a:rPr>
              <a:t>Part 1  Intro &amp; Why</a:t>
            </a: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part 2 details and results</a:t>
            </a: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part 3  conclusion and takeaways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F8669-73A6-315E-BF97-6888C4BB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021" y="852386"/>
            <a:ext cx="774259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5FAC-E1FA-03E9-D857-8BD7D9AB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47" y="2753833"/>
            <a:ext cx="5369169" cy="1591902"/>
          </a:xfrm>
        </p:spPr>
        <p:txBody>
          <a:bodyPr>
            <a:normAutofit/>
          </a:bodyPr>
          <a:lstStyle/>
          <a:p>
            <a:r>
              <a:rPr lang="en-CA" dirty="0"/>
              <a:t>Why about air-powered rocket?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5670-907F-CFFF-35B2-495B25F5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5" y="1209040"/>
            <a:ext cx="4902485" cy="1503680"/>
          </a:xfrm>
        </p:spPr>
        <p:txBody>
          <a:bodyPr anchor="t">
            <a:normAutofit/>
          </a:bodyPr>
          <a:lstStyle/>
          <a:p>
            <a:r>
              <a:rPr lang="en-CA" dirty="0"/>
              <a:t>This project is about building and testing rocket models with different fin shapes to see which fin shape </a:t>
            </a:r>
            <a:r>
              <a:rPr lang="en-US" altLang="zh-CN" dirty="0"/>
              <a:t>gives the best speed and stability.</a:t>
            </a:r>
            <a:endParaRPr lang="en-CA" dirty="0"/>
          </a:p>
        </p:txBody>
      </p:sp>
      <p:pic>
        <p:nvPicPr>
          <p:cNvPr id="6" name="Picture 5" descr="Cardboard plane with pens">
            <a:extLst>
              <a:ext uri="{FF2B5EF4-FFF2-40B4-BE49-F238E27FC236}">
                <a16:creationId xmlns:a16="http://schemas.microsoft.com/office/drawing/2014/main" id="{A5BBB756-8064-AC29-11D4-94B3BED6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9" r="6270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D1B28-D6DA-1811-1D95-482A07900B6F}"/>
              </a:ext>
            </a:extLst>
          </p:cNvPr>
          <p:cNvSpPr txBox="1"/>
          <p:nvPr/>
        </p:nvSpPr>
        <p:spPr>
          <a:xfrm>
            <a:off x="533115" y="4480560"/>
            <a:ext cx="4658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project relates to my favorite subjects: math and science.</a:t>
            </a:r>
          </a:p>
          <a:p>
            <a:r>
              <a:rPr lang="en-CA" dirty="0"/>
              <a:t>Rocket club at school.</a:t>
            </a:r>
          </a:p>
          <a:p>
            <a:r>
              <a:rPr lang="en-CA" dirty="0"/>
              <a:t>Computing skills involved also attract me.</a:t>
            </a:r>
          </a:p>
          <a:p>
            <a:r>
              <a:rPr lang="en-CA" dirty="0"/>
              <a:t>My academic goal is to become a computer engineer and this air-powered rocket project can help me gain experience and further explore this field.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D649A-1769-1969-1B0B-3AFBA792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7" y="-700346"/>
            <a:ext cx="5614903" cy="188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5B0C5-850E-08B4-8092-AA79A409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607346" y="304927"/>
            <a:ext cx="997903" cy="8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86DD1-3A59-5B8A-25CD-76B76310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>
            <a:normAutofit/>
          </a:bodyPr>
          <a:lstStyle/>
          <a:p>
            <a:r>
              <a:rPr lang="en-US" sz="4100" b="1"/>
              <a:t>Part 2</a:t>
            </a:r>
            <a:br>
              <a:rPr lang="en-US" sz="4100" b="1"/>
            </a:br>
            <a:r>
              <a:rPr lang="en-US" sz="4100" b="1"/>
              <a:t>Details and Results</a:t>
            </a:r>
            <a:endParaRPr lang="en-CA" sz="4100"/>
          </a:p>
        </p:txBody>
      </p:sp>
      <p:pic>
        <p:nvPicPr>
          <p:cNvPr id="5" name="Picture 4" descr="Light bulbs on blackboard background">
            <a:extLst>
              <a:ext uri="{FF2B5EF4-FFF2-40B4-BE49-F238E27FC236}">
                <a16:creationId xmlns:a16="http://schemas.microsoft.com/office/drawing/2014/main" id="{76FA2E05-B4EF-80A6-F6D7-4C316274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r="15820" b="1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208E-D24D-28CD-AE25-34778FEF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74" y="2735229"/>
            <a:ext cx="6043406" cy="31083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1: Research &amp; gather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2: Online design/build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Step 3: 3-D print and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4886E-0F59-DCF2-13A6-0D7E6591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962" y="552782"/>
            <a:ext cx="784677" cy="7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1B23E0-233D-4F8B-8913-8D7328DB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2090" y="0"/>
            <a:ext cx="6519262" cy="6858000"/>
          </a:xfrm>
          <a:custGeom>
            <a:avLst/>
            <a:gdLst>
              <a:gd name="connsiteX0" fmla="*/ 615190 w 6519262"/>
              <a:gd name="connsiteY0" fmla="*/ 3536635 h 6858000"/>
              <a:gd name="connsiteX1" fmla="*/ 1124778 w 6519262"/>
              <a:gd name="connsiteY1" fmla="*/ 4046223 h 6858000"/>
              <a:gd name="connsiteX2" fmla="*/ 615190 w 6519262"/>
              <a:gd name="connsiteY2" fmla="*/ 4555811 h 6858000"/>
              <a:gd name="connsiteX3" fmla="*/ 105603 w 6519262"/>
              <a:gd name="connsiteY3" fmla="*/ 4046223 h 6858000"/>
              <a:gd name="connsiteX4" fmla="*/ 615190 w 6519262"/>
              <a:gd name="connsiteY4" fmla="*/ 3536635 h 6858000"/>
              <a:gd name="connsiteX5" fmla="*/ 1497780 w 6519262"/>
              <a:gd name="connsiteY5" fmla="*/ 0 h 6858000"/>
              <a:gd name="connsiteX6" fmla="*/ 1997377 w 6519262"/>
              <a:gd name="connsiteY6" fmla="*/ 0 h 6858000"/>
              <a:gd name="connsiteX7" fmla="*/ 5164844 w 6519262"/>
              <a:gd name="connsiteY7" fmla="*/ 0 h 6858000"/>
              <a:gd name="connsiteX8" fmla="*/ 5726653 w 6519262"/>
              <a:gd name="connsiteY8" fmla="*/ 0 h 6858000"/>
              <a:gd name="connsiteX9" fmla="*/ 6519262 w 6519262"/>
              <a:gd name="connsiteY9" fmla="*/ 0 h 6858000"/>
              <a:gd name="connsiteX10" fmla="*/ 6519262 w 6519262"/>
              <a:gd name="connsiteY10" fmla="*/ 6858000 h 6858000"/>
              <a:gd name="connsiteX11" fmla="*/ 5726653 w 6519262"/>
              <a:gd name="connsiteY11" fmla="*/ 6858000 h 6858000"/>
              <a:gd name="connsiteX12" fmla="*/ 1997377 w 6519262"/>
              <a:gd name="connsiteY12" fmla="*/ 6858000 h 6858000"/>
              <a:gd name="connsiteX13" fmla="*/ 311757 w 6519262"/>
              <a:gd name="connsiteY13" fmla="*/ 6858000 h 6858000"/>
              <a:gd name="connsiteX14" fmla="*/ 314130 w 6519262"/>
              <a:gd name="connsiteY14" fmla="*/ 6707670 h 6858000"/>
              <a:gd name="connsiteX15" fmla="*/ 599702 w 6519262"/>
              <a:gd name="connsiteY15" fmla="*/ 5670858 h 6858000"/>
              <a:gd name="connsiteX16" fmla="*/ 1211433 w 6519262"/>
              <a:gd name="connsiteY16" fmla="*/ 4641255 h 6858000"/>
              <a:gd name="connsiteX17" fmla="*/ 1053041 w 6519262"/>
              <a:gd name="connsiteY17" fmla="*/ 3164269 h 6858000"/>
              <a:gd name="connsiteX18" fmla="*/ 607048 w 6519262"/>
              <a:gd name="connsiteY18" fmla="*/ 2589405 h 6858000"/>
              <a:gd name="connsiteX19" fmla="*/ 1054915 w 6519262"/>
              <a:gd name="connsiteY19" fmla="*/ 1068099 h 6858000"/>
              <a:gd name="connsiteX20" fmla="*/ 1502877 w 6519262"/>
              <a:gd name="connsiteY20" fmla="*/ 419995 h 6858000"/>
              <a:gd name="connsiteX21" fmla="*/ 1505904 w 6519262"/>
              <a:gd name="connsiteY21" fmla="*/ 184996 h 6858000"/>
              <a:gd name="connsiteX22" fmla="*/ 14543 w 6519262"/>
              <a:gd name="connsiteY22" fmla="*/ 0 h 6858000"/>
              <a:gd name="connsiteX23" fmla="*/ 879351 w 6519262"/>
              <a:gd name="connsiteY23" fmla="*/ 0 h 6858000"/>
              <a:gd name="connsiteX24" fmla="*/ 892053 w 6519262"/>
              <a:gd name="connsiteY24" fmla="*/ 78052 h 6858000"/>
              <a:gd name="connsiteX25" fmla="*/ 561940 w 6519262"/>
              <a:gd name="connsiteY25" fmla="*/ 535443 h 6858000"/>
              <a:gd name="connsiteX26" fmla="*/ 15320 w 6519262"/>
              <a:gd name="connsiteY26" fmla="*/ 219852 h 6858000"/>
              <a:gd name="connsiteX27" fmla="*/ 4234 w 6519262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19262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3" y="4555811"/>
                  <a:pt x="105603" y="4327661"/>
                  <a:pt x="105603" y="4046223"/>
                </a:cubicBezTo>
                <a:cubicBezTo>
                  <a:pt x="105603" y="3764785"/>
                  <a:pt x="333753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6519262" y="0"/>
                </a:lnTo>
                <a:lnTo>
                  <a:pt x="6519262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2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3" y="2805523"/>
                  <a:pt x="607048" y="2589405"/>
                </a:cubicBezTo>
                <a:cubicBezTo>
                  <a:pt x="366280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20" y="219852"/>
                </a:cubicBezTo>
                <a:cubicBezTo>
                  <a:pt x="-630" y="160329"/>
                  <a:pt x="-3761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7887D1-F87C-4CDE-9AE3-4C35360E0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36E7E-53E4-4C50-FBEE-66415D90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5" y="280273"/>
            <a:ext cx="4769671" cy="727378"/>
          </a:xfrm>
        </p:spPr>
        <p:txBody>
          <a:bodyPr>
            <a:normAutofit fontScale="90000"/>
          </a:bodyPr>
          <a:lstStyle/>
          <a:p>
            <a:r>
              <a:rPr lang="en-CA" dirty="0"/>
              <a:t>Step 1: research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786391-CBE3-854A-ED54-6F63FCAB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63" y="1103410"/>
            <a:ext cx="6499398" cy="2325590"/>
          </a:xfrm>
        </p:spPr>
        <p:txBody>
          <a:bodyPr anchor="t">
            <a:normAutofit/>
          </a:bodyPr>
          <a:lstStyle/>
          <a:p>
            <a:r>
              <a:rPr lang="en-US" dirty="0"/>
              <a:t>I learned about </a:t>
            </a:r>
          </a:p>
          <a:p>
            <a:r>
              <a:rPr lang="en-US" dirty="0"/>
              <a:t>the components of a rocket; </a:t>
            </a:r>
          </a:p>
          <a:p>
            <a:r>
              <a:rPr lang="en-US" dirty="0"/>
              <a:t>the four forces acting on a rocket; </a:t>
            </a:r>
          </a:p>
          <a:p>
            <a:r>
              <a:rPr lang="en-US" dirty="0"/>
              <a:t>the different shapes of fins &amp; nose cones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A5B0A4A-2CE9-499B-890B-83DA37EA3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6" t="27462" r="16759" b="1779"/>
          <a:stretch/>
        </p:blipFill>
        <p:spPr>
          <a:xfrm>
            <a:off x="8249326" y="280273"/>
            <a:ext cx="2829618" cy="176851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BDA3AD-1245-0CF0-24B3-B20F1AF0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569" y="2463502"/>
            <a:ext cx="3434001" cy="176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D9572-A7A4-C46E-6EB8-7147AD94B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44" y="4955035"/>
            <a:ext cx="3707560" cy="122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69175-9B7B-7322-9DC3-E1C7FD58517E}"/>
              </a:ext>
            </a:extLst>
          </p:cNvPr>
          <p:cNvSpPr txBox="1"/>
          <p:nvPr/>
        </p:nvSpPr>
        <p:spPr>
          <a:xfrm>
            <a:off x="426165" y="5446643"/>
            <a:ext cx="513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My prediction:</a:t>
            </a:r>
          </a:p>
          <a:p>
            <a:r>
              <a:rPr lang="en-CA" dirty="0"/>
              <a:t>Elliptical fins can provide a rocket with the best speed and  stability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58D31-3A5F-0F4B-FF8F-1330420911F8}"/>
              </a:ext>
            </a:extLst>
          </p:cNvPr>
          <p:cNvSpPr txBox="1"/>
          <p:nvPr/>
        </p:nvSpPr>
        <p:spPr>
          <a:xfrm>
            <a:off x="225713" y="3354850"/>
            <a:ext cx="6957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Rocket aerodynamics — Science Learning Hub</a:t>
            </a:r>
            <a:endParaRPr lang="en-US" dirty="0"/>
          </a:p>
          <a:p>
            <a:r>
              <a:rPr lang="en-US" dirty="0">
                <a:hlinkClick r:id="rId7"/>
              </a:rPr>
              <a:t>Model Rocket Fins 101: Purpose, Shape, Size, and Placement – The Model Rocket</a:t>
            </a:r>
            <a:endParaRPr lang="en-US" dirty="0"/>
          </a:p>
          <a:p>
            <a:r>
              <a:rPr lang="en-US" dirty="0">
                <a:hlinkClick r:id="rId8"/>
              </a:rPr>
              <a:t>What size should rocket fins be (ratio, formula, etc.)? – Quora</a:t>
            </a:r>
            <a:endParaRPr lang="en-US" dirty="0"/>
          </a:p>
          <a:p>
            <a:r>
              <a:rPr lang="en-US" dirty="0">
                <a:hlinkClick r:id="rId9"/>
              </a:rPr>
              <a:t>Technical Publication 16 - What Type of Fin Shape is Best : Apogee Rockets, Model Rocketry Excitement Starts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628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54C9C-086A-D7A9-0ED5-530AB574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>
            <a:normAutofit/>
          </a:bodyPr>
          <a:lstStyle/>
          <a:p>
            <a:r>
              <a:rPr lang="en-CA" sz="4100"/>
              <a:t>Step 2 online design/build models </a:t>
            </a:r>
          </a:p>
        </p:txBody>
      </p:sp>
      <p:pic>
        <p:nvPicPr>
          <p:cNvPr id="15" name="Picture 4" descr="A toy rocket flying out of the computer">
            <a:extLst>
              <a:ext uri="{FF2B5EF4-FFF2-40B4-BE49-F238E27FC236}">
                <a16:creationId xmlns:a16="http://schemas.microsoft.com/office/drawing/2014/main" id="{DD9530EB-7F6D-8178-6E8A-E3D220F6B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r="-2" b="-2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94C-2712-232E-29C2-B894C44B9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74" y="2735229"/>
            <a:ext cx="5149326" cy="3108354"/>
          </a:xfrm>
        </p:spPr>
        <p:txBody>
          <a:bodyPr>
            <a:normAutofit/>
          </a:bodyPr>
          <a:lstStyle/>
          <a:p>
            <a:r>
              <a:rPr lang="en-CA" dirty="0"/>
              <a:t>Apps used: Autodesk Fusion 360, Open Rocket</a:t>
            </a:r>
          </a:p>
          <a:p>
            <a:r>
              <a:rPr lang="en-CA" dirty="0"/>
              <a:t>Discuss with and learn from the Rocket Club members.</a:t>
            </a:r>
          </a:p>
          <a:p>
            <a:r>
              <a:rPr lang="en-CA" dirty="0"/>
              <a:t>Try-and-error, and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157492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796057-B39B-F2EA-4601-59E067A17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-1" b="8040"/>
          <a:stretch/>
        </p:blipFill>
        <p:spPr>
          <a:xfrm>
            <a:off x="1" y="-1"/>
            <a:ext cx="12188951" cy="685799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3B2FD5-E7ED-47B0-B638-E43A7E40D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3146" y="0"/>
            <a:ext cx="5308854" cy="6858000"/>
          </a:xfrm>
          <a:custGeom>
            <a:avLst/>
            <a:gdLst>
              <a:gd name="connsiteX0" fmla="*/ 762261 w 5308854"/>
              <a:gd name="connsiteY0" fmla="*/ 3126066 h 6858000"/>
              <a:gd name="connsiteX1" fmla="*/ 1334841 w 5308854"/>
              <a:gd name="connsiteY1" fmla="*/ 3698647 h 6858000"/>
              <a:gd name="connsiteX2" fmla="*/ 762261 w 5308854"/>
              <a:gd name="connsiteY2" fmla="*/ 4271227 h 6858000"/>
              <a:gd name="connsiteX3" fmla="*/ 189680 w 5308854"/>
              <a:gd name="connsiteY3" fmla="*/ 3698647 h 6858000"/>
              <a:gd name="connsiteX4" fmla="*/ 762261 w 5308854"/>
              <a:gd name="connsiteY4" fmla="*/ 3126066 h 6858000"/>
              <a:gd name="connsiteX5" fmla="*/ 1615276 w 5308854"/>
              <a:gd name="connsiteY5" fmla="*/ 1 h 6858000"/>
              <a:gd name="connsiteX6" fmla="*/ 5308854 w 5308854"/>
              <a:gd name="connsiteY6" fmla="*/ 1 h 6858000"/>
              <a:gd name="connsiteX7" fmla="*/ 5308854 w 5308854"/>
              <a:gd name="connsiteY7" fmla="*/ 6858000 h 6858000"/>
              <a:gd name="connsiteX8" fmla="*/ 421319 w 5308854"/>
              <a:gd name="connsiteY8" fmla="*/ 6858000 h 6858000"/>
              <a:gd name="connsiteX9" fmla="*/ 423985 w 5308854"/>
              <a:gd name="connsiteY9" fmla="*/ 6689087 h 6858000"/>
              <a:gd name="connsiteX10" fmla="*/ 744858 w 5308854"/>
              <a:gd name="connsiteY10" fmla="*/ 5524110 h 6858000"/>
              <a:gd name="connsiteX11" fmla="*/ 1432208 w 5308854"/>
              <a:gd name="connsiteY11" fmla="*/ 4367233 h 6858000"/>
              <a:gd name="connsiteX12" fmla="*/ 1254236 w 5308854"/>
              <a:gd name="connsiteY12" fmla="*/ 2707670 h 6858000"/>
              <a:gd name="connsiteX13" fmla="*/ 753112 w 5308854"/>
              <a:gd name="connsiteY13" fmla="*/ 2061744 h 6858000"/>
              <a:gd name="connsiteX14" fmla="*/ 1256342 w 5308854"/>
              <a:gd name="connsiteY14" fmla="*/ 352383 h 6858000"/>
              <a:gd name="connsiteX15" fmla="*/ 1589299 w 5308854"/>
              <a:gd name="connsiteY15" fmla="*/ 35856 h 6858000"/>
              <a:gd name="connsiteX16" fmla="*/ 0 w 5308854"/>
              <a:gd name="connsiteY16" fmla="*/ 0 h 6858000"/>
              <a:gd name="connsiteX17" fmla="*/ 952500 w 5308854"/>
              <a:gd name="connsiteY17" fmla="*/ 0 h 6858000"/>
              <a:gd name="connsiteX18" fmla="*/ 476250 w 5308854"/>
              <a:gd name="connsiteY18" fmla="*/ 476250 h 6858000"/>
              <a:gd name="connsiteX19" fmla="*/ 0 w 5308854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08854" h="6858000">
                <a:moveTo>
                  <a:pt x="762261" y="3126066"/>
                </a:moveTo>
                <a:cubicBezTo>
                  <a:pt x="1078489" y="3126066"/>
                  <a:pt x="1334841" y="3382419"/>
                  <a:pt x="1334841" y="3698647"/>
                </a:cubicBezTo>
                <a:cubicBezTo>
                  <a:pt x="1334841" y="4014874"/>
                  <a:pt x="1078489" y="4271227"/>
                  <a:pt x="762261" y="4271227"/>
                </a:cubicBezTo>
                <a:cubicBezTo>
                  <a:pt x="446033" y="4271227"/>
                  <a:pt x="189680" y="4014874"/>
                  <a:pt x="189680" y="3698647"/>
                </a:cubicBezTo>
                <a:cubicBezTo>
                  <a:pt x="189680" y="3382419"/>
                  <a:pt x="446033" y="3126066"/>
                  <a:pt x="762261" y="3126066"/>
                </a:cubicBezTo>
                <a:close/>
                <a:moveTo>
                  <a:pt x="1615276" y="1"/>
                </a:moveTo>
                <a:lnTo>
                  <a:pt x="5308854" y="1"/>
                </a:lnTo>
                <a:lnTo>
                  <a:pt x="5308854" y="6858000"/>
                </a:lnTo>
                <a:lnTo>
                  <a:pt x="421319" y="6858000"/>
                </a:lnTo>
                <a:lnTo>
                  <a:pt x="423985" y="6689087"/>
                </a:lnTo>
                <a:cubicBezTo>
                  <a:pt x="447583" y="6305641"/>
                  <a:pt x="558281" y="5915335"/>
                  <a:pt x="744858" y="5524110"/>
                </a:cubicBezTo>
                <a:cubicBezTo>
                  <a:pt x="936496" y="5120393"/>
                  <a:pt x="1206788" y="4755529"/>
                  <a:pt x="1432208" y="4367233"/>
                </a:cubicBezTo>
                <a:cubicBezTo>
                  <a:pt x="1748621" y="3820259"/>
                  <a:pt x="1769744" y="3222819"/>
                  <a:pt x="1254236" y="2707670"/>
                </a:cubicBezTo>
                <a:cubicBezTo>
                  <a:pt x="1062026" y="2515526"/>
                  <a:pt x="858029" y="2304578"/>
                  <a:pt x="753112" y="2061744"/>
                </a:cubicBezTo>
                <a:cubicBezTo>
                  <a:pt x="482581" y="1435614"/>
                  <a:pt x="679040" y="846731"/>
                  <a:pt x="1256342" y="352383"/>
                </a:cubicBezTo>
                <a:cubicBezTo>
                  <a:pt x="1372138" y="253188"/>
                  <a:pt x="1494267" y="152453"/>
                  <a:pt x="1589299" y="35856"/>
                </a:cubicBezTo>
                <a:close/>
                <a:moveTo>
                  <a:pt x="0" y="0"/>
                </a:moveTo>
                <a:lnTo>
                  <a:pt x="952500" y="0"/>
                </a:lnTo>
                <a:cubicBezTo>
                  <a:pt x="952500" y="263026"/>
                  <a:pt x="739276" y="476250"/>
                  <a:pt x="476250" y="476250"/>
                </a:cubicBezTo>
                <a:cubicBezTo>
                  <a:pt x="213224" y="476250"/>
                  <a:pt x="0" y="263026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36462-7050-D0E9-2B6C-FC9F0BC0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7118" y="663959"/>
            <a:ext cx="2945282" cy="4003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Elliptical Fins</a:t>
            </a:r>
            <a:br>
              <a:rPr lang="en-US" sz="5400"/>
            </a:br>
            <a:br>
              <a:rPr lang="en-US" sz="5400"/>
            </a:br>
            <a:r>
              <a:rPr lang="en-US" sz="5400">
                <a:hlinkClick r:id="rId4"/>
              </a:rPr>
              <a:t>video </a:t>
            </a:r>
            <a:br>
              <a:rPr lang="en-US" sz="5400">
                <a:hlinkClick r:id="rId4"/>
              </a:rPr>
            </a:br>
            <a:r>
              <a:rPr lang="en-US" sz="5400">
                <a:hlinkClick r:id="rId4"/>
              </a:rPr>
              <a:t>link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33914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omputer screen shot of a rocket&#10;&#10;Description automatically generated">
            <a:extLst>
              <a:ext uri="{FF2B5EF4-FFF2-40B4-BE49-F238E27FC236}">
                <a16:creationId xmlns:a16="http://schemas.microsoft.com/office/drawing/2014/main" id="{2E9BA557-4C46-E37E-251D-736CBE67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r="-1" b="736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65F39-5E7C-F1E6-575E-26436D7D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663960"/>
            <a:ext cx="2987417" cy="3228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Three designs of different fin-shaped rockets</a:t>
            </a:r>
            <a:br>
              <a:rPr lang="en-US" sz="3700"/>
            </a:br>
            <a:r>
              <a:rPr lang="en-US" sz="3700">
                <a:hlinkClick r:id="rId4"/>
              </a:rPr>
              <a:t>video link</a:t>
            </a:r>
            <a:endParaRPr lang="en-US" sz="3700"/>
          </a:p>
        </p:txBody>
      </p:sp>
    </p:spTree>
    <p:extLst>
      <p:ext uri="{BB962C8B-B14F-4D97-AF65-F5344CB8AC3E}">
        <p14:creationId xmlns:p14="http://schemas.microsoft.com/office/powerpoint/2010/main" val="200563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1871B-7B02-D94B-F3FA-93E1D236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066622" cy="1011613"/>
          </a:xfrm>
        </p:spPr>
        <p:txBody>
          <a:bodyPr>
            <a:normAutofit/>
          </a:bodyPr>
          <a:lstStyle/>
          <a:p>
            <a:r>
              <a:rPr lang="en-CA" dirty="0"/>
              <a:t>Result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6C6A-B86D-B2FD-ED9D-F5C0ACFC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CA" dirty="0"/>
              <a:t>I have completed the researching and online designing part.</a:t>
            </a:r>
          </a:p>
          <a:p>
            <a:r>
              <a:rPr lang="en-CA" dirty="0"/>
              <a:t>Unfortunately, due to some technical issues, the 3</a:t>
            </a:r>
            <a:r>
              <a:rPr lang="en-US" dirty="0"/>
              <a:t>-</a:t>
            </a:r>
            <a:r>
              <a:rPr lang="en-US" altLang="zh-CN" dirty="0"/>
              <a:t>D printer at school didn’t work well, so I couldn’t print out a physical copy and use an air-pump to test the models and to give a conclusion of which fin shape is the best fit for a rocket.</a:t>
            </a:r>
            <a:endParaRPr lang="en-CA" dirty="0"/>
          </a:p>
        </p:txBody>
      </p:sp>
      <p:pic>
        <p:nvPicPr>
          <p:cNvPr id="5" name="Picture 4" descr="Heart-shaped puzzle missing one piece at the centre">
            <a:extLst>
              <a:ext uri="{FF2B5EF4-FFF2-40B4-BE49-F238E27FC236}">
                <a16:creationId xmlns:a16="http://schemas.microsoft.com/office/drawing/2014/main" id="{265ACF02-9A9B-A855-395E-558952001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r="29401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249332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889</Words>
  <Application>Microsoft Office PowerPoint</Application>
  <PresentationFormat>Widescreen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Posterama</vt:lpstr>
      <vt:lpstr>SplashVTI</vt:lpstr>
      <vt:lpstr>What is the optimal fin shape for an  air-powered rocket?</vt:lpstr>
      <vt:lpstr>Part 1  Intro &amp; Why  part 2 details and results  part 3  conclusion and takeaways</vt:lpstr>
      <vt:lpstr>Why about air-powered rocket? </vt:lpstr>
      <vt:lpstr>Part 2 Details and Results</vt:lpstr>
      <vt:lpstr>Step 1: research</vt:lpstr>
      <vt:lpstr>Step 2 online design/build models </vt:lpstr>
      <vt:lpstr>Elliptical Fins  video  link</vt:lpstr>
      <vt:lpstr>Three designs of different fin-shaped rockets video link</vt:lpstr>
      <vt:lpstr>Result &amp; Conclusion</vt:lpstr>
      <vt:lpstr>Takeaways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Yuhan</dc:creator>
  <cp:lastModifiedBy>Yuhan Wu</cp:lastModifiedBy>
  <cp:revision>3</cp:revision>
  <dcterms:created xsi:type="dcterms:W3CDTF">2023-01-23T21:48:18Z</dcterms:created>
  <dcterms:modified xsi:type="dcterms:W3CDTF">2024-02-24T22:45:50Z</dcterms:modified>
</cp:coreProperties>
</file>